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7" r:id="rId14"/>
    <p:sldId id="284" r:id="rId15"/>
    <p:sldId id="285" r:id="rId16"/>
    <p:sldId id="271" r:id="rId17"/>
  </p:sldIdLst>
  <p:sldSz cx="12192000" cy="6858000"/>
  <p:notesSz cx="6858000" cy="9144000"/>
  <p:embeddedFontLst>
    <p:embeddedFont>
      <p:font typeface="Play" panose="020B0604020202020204" charset="0"/>
      <p:regular r:id="rId19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Light" panose="00000400000000000000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cPpSfb3l5OTSfZWX9LWV34LA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EE124-2B32-4392-9299-8DA91A576F31}">
  <a:tblStyle styleId="{A3BEE124-2B32-4392-9299-8DA91A576F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Pinetown%20RCT\Analysis\Endline%20analysis%20tables%20etc%209%20Aug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Pinetown%20RCT\Analysis\Endline%20analysis%20tables%20etc%209%20Aug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Pinetown%20RCT\Analysis\Endline%20analysis%20tables%20etc%209%20Aug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66185476815525E-2"/>
          <c:y val="6.9919072615922992E-2"/>
          <c:w val="0.89745603674540697"/>
          <c:h val="0.8372491980169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6CF7-45E5-9D1D-B7D59EDD92CB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6CF7-45E5-9D1D-B7D59EDD92CB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Sheet1!$H$4:$H$7</c:f>
                <c:numCache>
                  <c:formatCode>General</c:formatCode>
                  <c:ptCount val="4"/>
                  <c:pt idx="0">
                    <c:v>2.5270397600000001</c:v>
                  </c:pt>
                  <c:pt idx="1">
                    <c:v>2.9825457199999996</c:v>
                  </c:pt>
                  <c:pt idx="2">
                    <c:v>1.8921571480000001</c:v>
                  </c:pt>
                  <c:pt idx="3">
                    <c:v>2.08146904</c:v>
                  </c:pt>
                </c:numCache>
              </c:numRef>
            </c:plus>
            <c:minus>
              <c:numRef>
                <c:f>Sheet1!$H$4:$H$7</c:f>
                <c:numCache>
                  <c:formatCode>General</c:formatCode>
                  <c:ptCount val="4"/>
                  <c:pt idx="0">
                    <c:v>2.5270397600000001</c:v>
                  </c:pt>
                  <c:pt idx="1">
                    <c:v>2.9825457199999996</c:v>
                  </c:pt>
                  <c:pt idx="2">
                    <c:v>1.8921571480000001</c:v>
                  </c:pt>
                  <c:pt idx="3">
                    <c:v>2.08146904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Intervention baseline</c:v>
                </c:pt>
                <c:pt idx="1">
                  <c:v>intervention endline</c:v>
                </c:pt>
                <c:pt idx="2">
                  <c:v>Control Baseline</c:v>
                </c:pt>
                <c:pt idx="3">
                  <c:v>Control Endline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18.699829999999999</c:v>
                </c:pt>
                <c:pt idx="1">
                  <c:v>26.678290000000001</c:v>
                </c:pt>
                <c:pt idx="2">
                  <c:v>17.96377</c:v>
                </c:pt>
                <c:pt idx="3">
                  <c:v>25.244399999999999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F7-45E5-9D1D-B7D59EDD9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3048736"/>
        <c:axId val="-603048192"/>
      </c:barChart>
      <c:catAx>
        <c:axId val="-6030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03048192"/>
        <c:crosses val="autoZero"/>
        <c:auto val="1"/>
        <c:lblAlgn val="ctr"/>
        <c:lblOffset val="100"/>
        <c:noMultiLvlLbl val="0"/>
      </c:catAx>
      <c:valAx>
        <c:axId val="-60304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dirty="0"/>
                  <a:t>Average percentage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6030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66185476815525E-2"/>
          <c:y val="6.9919072615922992E-2"/>
          <c:w val="0.89745603674540697"/>
          <c:h val="0.8372491980169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7A0-4DAA-9D4B-830DCD293872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7A0-4DAA-9D4B-830DCD293872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Sheet1!$H$4:$H$7</c:f>
                <c:numCache>
                  <c:formatCode>General</c:formatCode>
                  <c:ptCount val="4"/>
                  <c:pt idx="0">
                    <c:v>2.5270397600000001</c:v>
                  </c:pt>
                  <c:pt idx="1">
                    <c:v>2.9825457199999996</c:v>
                  </c:pt>
                  <c:pt idx="2">
                    <c:v>1.8921571480000001</c:v>
                  </c:pt>
                  <c:pt idx="3">
                    <c:v>2.08146904</c:v>
                  </c:pt>
                </c:numCache>
              </c:numRef>
            </c:plus>
            <c:minus>
              <c:numRef>
                <c:f>Sheet1!$H$4:$H$7</c:f>
                <c:numCache>
                  <c:formatCode>General</c:formatCode>
                  <c:ptCount val="4"/>
                  <c:pt idx="0">
                    <c:v>2.5270397600000001</c:v>
                  </c:pt>
                  <c:pt idx="1">
                    <c:v>2.9825457199999996</c:v>
                  </c:pt>
                  <c:pt idx="2">
                    <c:v>1.8921571480000001</c:v>
                  </c:pt>
                  <c:pt idx="3">
                    <c:v>2.08146904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Intervention baseline</c:v>
                </c:pt>
                <c:pt idx="1">
                  <c:v>intervention endline</c:v>
                </c:pt>
                <c:pt idx="2">
                  <c:v>Control Baseline</c:v>
                </c:pt>
                <c:pt idx="3">
                  <c:v>Control Endline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18.699829999999999</c:v>
                </c:pt>
                <c:pt idx="1">
                  <c:v>26.678290000000001</c:v>
                </c:pt>
                <c:pt idx="2">
                  <c:v>17.96377</c:v>
                </c:pt>
                <c:pt idx="3">
                  <c:v>25.244399999999999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A0-4DAA-9D4B-830DCD293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3048736"/>
        <c:axId val="-603048192"/>
      </c:barChart>
      <c:catAx>
        <c:axId val="-6030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03048192"/>
        <c:crosses val="autoZero"/>
        <c:auto val="1"/>
        <c:lblAlgn val="ctr"/>
        <c:lblOffset val="100"/>
        <c:noMultiLvlLbl val="0"/>
      </c:catAx>
      <c:valAx>
        <c:axId val="-60304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dirty="0"/>
                  <a:t>Average percentage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6030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66185476815525E-2"/>
          <c:y val="6.9919072615922992E-2"/>
          <c:w val="0.89745603674540697"/>
          <c:h val="0.8372491980169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43C-4870-A2EB-80693A89535C}"/>
              </c:ext>
            </c:extLst>
          </c:dPt>
          <c:dPt>
            <c:idx val="3"/>
            <c:invertIfNegative val="0"/>
            <c:bubble3D val="0"/>
            <c:spPr>
              <a:solidFill>
                <a:srgbClr val="FFE2C5"/>
              </a:solidFill>
            </c:spPr>
            <c:extLst>
              <c:ext xmlns:c16="http://schemas.microsoft.com/office/drawing/2014/chart" uri="{C3380CC4-5D6E-409C-BE32-E72D297353CC}">
                <c16:uniqueId val="{00000003-743C-4870-A2EB-80693A89535C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Sheet1!$H$4:$H$7</c:f>
                <c:numCache>
                  <c:formatCode>General</c:formatCode>
                  <c:ptCount val="4"/>
                  <c:pt idx="0">
                    <c:v>2.5270397600000001</c:v>
                  </c:pt>
                  <c:pt idx="1">
                    <c:v>2.9825457199999996</c:v>
                  </c:pt>
                  <c:pt idx="2">
                    <c:v>1.8921571480000001</c:v>
                  </c:pt>
                  <c:pt idx="3">
                    <c:v>2.08146904</c:v>
                  </c:pt>
                </c:numCache>
              </c:numRef>
            </c:plus>
            <c:minus>
              <c:numRef>
                <c:f>Sheet1!$H$4:$H$7</c:f>
                <c:numCache>
                  <c:formatCode>General</c:formatCode>
                  <c:ptCount val="4"/>
                  <c:pt idx="0">
                    <c:v>2.5270397600000001</c:v>
                  </c:pt>
                  <c:pt idx="1">
                    <c:v>2.9825457199999996</c:v>
                  </c:pt>
                  <c:pt idx="2">
                    <c:v>1.8921571480000001</c:v>
                  </c:pt>
                  <c:pt idx="3">
                    <c:v>2.08146904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Intervention baseline</c:v>
                </c:pt>
                <c:pt idx="1">
                  <c:v>intervention endline</c:v>
                </c:pt>
                <c:pt idx="2">
                  <c:v>Control Baseline</c:v>
                </c:pt>
                <c:pt idx="3">
                  <c:v>Control Endline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18.699829999999999</c:v>
                </c:pt>
                <c:pt idx="1">
                  <c:v>26.678290000000001</c:v>
                </c:pt>
                <c:pt idx="2">
                  <c:v>17.96377</c:v>
                </c:pt>
                <c:pt idx="3">
                  <c:v>25.244399999999999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C-4870-A2EB-80693A895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3048736"/>
        <c:axId val="-603048192"/>
      </c:barChart>
      <c:catAx>
        <c:axId val="-6030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03048192"/>
        <c:crosses val="autoZero"/>
        <c:auto val="1"/>
        <c:lblAlgn val="ctr"/>
        <c:lblOffset val="100"/>
        <c:noMultiLvlLbl val="0"/>
      </c:catAx>
      <c:valAx>
        <c:axId val="-60304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dirty="0"/>
                  <a:t>Average percentage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6030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/Gray 1 Content">
  <p:cSld name="Red/Gray 1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914805" y="808325"/>
            <a:ext cx="10363200" cy="70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  <a:defRPr>
                <a:solidFill>
                  <a:srgbClr val="5233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7725937" y="2785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346163" y="2289334"/>
            <a:ext cx="53409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3704"/>
              <a:buFont typeface="Play"/>
              <a:buNone/>
            </a:pPr>
            <a:r>
              <a:rPr lang="en-US" sz="3704" dirty="0">
                <a:solidFill>
                  <a:srgbClr val="366F2B"/>
                </a:solidFill>
              </a:rPr>
              <a:t>EGRS Synthesis Report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 strike="noStrike" cap="none" dirty="0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EGRS Synthesis Report</a:t>
            </a:r>
            <a:endParaRPr lang="en-US"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346163" y="3687011"/>
            <a:ext cx="10280700" cy="78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366F2B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Stephen Taylor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 Light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66F2B"/>
                </a:solidFill>
                <a:effectLst/>
                <a:uLnTx/>
                <a:uFillTx/>
                <a:latin typeface="Poppins Light"/>
                <a:ea typeface="+mn-ea"/>
                <a:cs typeface="Poppins Light"/>
                <a:sym typeface="Poppins Light"/>
              </a:rPr>
              <a:t>South African Department of Basic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 Light"/>
              <a:buNone/>
              <a:tabLst/>
              <a:defRPr/>
            </a:pPr>
            <a:r>
              <a:rPr lang="en-US" sz="1600" i="1" kern="1200" dirty="0">
                <a:solidFill>
                  <a:srgbClr val="366F2B"/>
                </a:solidFill>
                <a:latin typeface="Poppins Light"/>
                <a:ea typeface="+mn-ea"/>
                <a:cs typeface="Poppins Light"/>
                <a:sym typeface="Poppins Light"/>
              </a:rPr>
              <a:t>3 July 2025</a:t>
            </a:r>
            <a:endParaRPr sz="1455" b="0" i="0" u="none" strike="noStrike" cap="none" dirty="0">
              <a:solidFill>
                <a:srgbClr val="366F2B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0821" y="1366281"/>
            <a:ext cx="6081067" cy="345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9079" y="5266218"/>
            <a:ext cx="7591245" cy="97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921B-B6E6-F94C-E48D-2CC3F9BC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4A1-4115-0F4A-B618-96329091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Costing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B94CE-85E9-ECB1-44B4-EF40D1660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3EAB9-DCB8-5063-C967-87FAD0DC8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54" y="1748013"/>
            <a:ext cx="7252107" cy="4527494"/>
          </a:xfrm>
          <a:prstGeom prst="rect">
            <a:avLst/>
          </a:prstGeom>
        </p:spPr>
      </p:pic>
      <p:pic>
        <p:nvPicPr>
          <p:cNvPr id="6" name="Google Shape;141;p2">
            <a:extLst>
              <a:ext uri="{FF2B5EF4-FFF2-40B4-BE49-F238E27FC236}">
                <a16:creationId xmlns:a16="http://schemas.microsoft.com/office/drawing/2014/main" id="{2649326A-6A02-588F-087D-54B4AAB4B1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0106" y="266581"/>
            <a:ext cx="955294" cy="101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40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AAD6C-14FB-E83B-6DF6-45D3B0395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EFF7-BD4E-26C8-5FAC-7A152595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Implementation modalities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C877F-9D50-1B37-01F7-72CD521E5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A7B79-C9FE-7BDD-073D-46E71B2C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11"/>
            <a:ext cx="12192000" cy="43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799B-2B74-28DE-97F5-2D5D0852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Long run impacts</a:t>
            </a:r>
            <a:endParaRPr lang="en-ZA" dirty="0">
              <a:solidFill>
                <a:srgbClr val="815D0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A24E-CDA9-C76C-6940-3B010EEF9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Learners</a:t>
            </a:r>
          </a:p>
          <a:p>
            <a:pPr lvl="1"/>
            <a:r>
              <a:rPr lang="en-US" dirty="0"/>
              <a:t>Impact on grade 7 comprehension in both HL and EFAL</a:t>
            </a:r>
          </a:p>
          <a:p>
            <a:pPr lvl="1"/>
            <a:r>
              <a:rPr lang="en-US" dirty="0"/>
              <a:t>Increased likelihood of reaching grade 9 without repeating</a:t>
            </a:r>
          </a:p>
          <a:p>
            <a:r>
              <a:rPr lang="en-US" dirty="0"/>
              <a:t>On Teachers</a:t>
            </a:r>
          </a:p>
          <a:p>
            <a:pPr lvl="1"/>
            <a:r>
              <a:rPr lang="en-US" dirty="0"/>
              <a:t>Impact on next cohort of learners (half as large)</a:t>
            </a:r>
            <a:endParaRPr lang="en-ZA" dirty="0"/>
          </a:p>
        </p:txBody>
      </p:sp>
      <p:pic>
        <p:nvPicPr>
          <p:cNvPr id="4" name="Google Shape;132;p2">
            <a:extLst>
              <a:ext uri="{FF2B5EF4-FFF2-40B4-BE49-F238E27FC236}">
                <a16:creationId xmlns:a16="http://schemas.microsoft.com/office/drawing/2014/main" id="{B593C5BC-2E8C-1651-D16B-F66247B4C6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0161" y="4721011"/>
            <a:ext cx="1474898" cy="152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93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25846-D5AC-556D-EC85-9AC62802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B4CE-C8C5-7C7E-E11D-0FD5DC77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Language and language transitions</a:t>
            </a:r>
            <a:endParaRPr lang="en-ZA" dirty="0">
              <a:solidFill>
                <a:srgbClr val="815D0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4985-8443-2F4F-7825-44890267A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spillover from HL to ENG</a:t>
            </a:r>
          </a:p>
          <a:p>
            <a:r>
              <a:rPr lang="en-US" dirty="0"/>
              <a:t>No spillover from EFAL to HL</a:t>
            </a:r>
            <a:endParaRPr lang="en-ZA" dirty="0"/>
          </a:p>
        </p:txBody>
      </p:sp>
      <p:pic>
        <p:nvPicPr>
          <p:cNvPr id="4" name="Google Shape;114;p2">
            <a:extLst>
              <a:ext uri="{FF2B5EF4-FFF2-40B4-BE49-F238E27FC236}">
                <a16:creationId xmlns:a16="http://schemas.microsoft.com/office/drawing/2014/main" id="{DEB14D03-C8D3-EECC-97C7-0AB570D878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7003" y="4578825"/>
            <a:ext cx="4360460" cy="203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27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560B-0AC1-1FED-2D50-8A2385DDA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7D7B-C127-5B27-B6DB-12E21F76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15D0D"/>
                </a:solidFill>
              </a:rPr>
              <a:t>Mapping EGRS to WWH Framework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E69D4-FA39-9B18-D306-D2C727313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6EBD3-54A7-0527-DE3C-AA456FA8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078"/>
            <a:ext cx="12192000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3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521B4-7581-96CF-A09E-DACC36B1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C87D-68FC-D508-CE10-A5D9F682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15D0D"/>
                </a:solidFill>
              </a:rPr>
              <a:t>Overview of the studies in the EGRS Series</a:t>
            </a:r>
            <a:endParaRPr lang="en-Z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98F2D-131F-79FF-EFE1-C7FA43F04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19BBA-B241-DA90-0834-EB985FBB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55" y="1255719"/>
            <a:ext cx="7575003" cy="5281243"/>
          </a:xfrm>
          <a:prstGeom prst="rect">
            <a:avLst/>
          </a:prstGeom>
        </p:spPr>
      </p:pic>
      <p:pic>
        <p:nvPicPr>
          <p:cNvPr id="6" name="Google Shape;119;p2">
            <a:extLst>
              <a:ext uri="{FF2B5EF4-FFF2-40B4-BE49-F238E27FC236}">
                <a16:creationId xmlns:a16="http://schemas.microsoft.com/office/drawing/2014/main" id="{29FF5677-2BFF-DA3D-5A14-6F5B5C2176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24" y="3043723"/>
            <a:ext cx="1053134" cy="105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p2">
            <a:extLst>
              <a:ext uri="{FF2B5EF4-FFF2-40B4-BE49-F238E27FC236}">
                <a16:creationId xmlns:a16="http://schemas.microsoft.com/office/drawing/2014/main" id="{9E175B6B-9906-17FC-B3EE-F49B342D72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633" y="2983854"/>
            <a:ext cx="1025525" cy="1172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10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/>
          <p:nvPr/>
        </p:nvSpPr>
        <p:spPr>
          <a:xfrm>
            <a:off x="761999" y="1141712"/>
            <a:ext cx="7923815" cy="112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Thank you</a:t>
            </a:r>
            <a:endParaRPr/>
          </a:p>
        </p:txBody>
      </p:sp>
      <p:cxnSp>
        <p:nvCxnSpPr>
          <p:cNvPr id="486" name="Google Shape;486;p16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7" name="Google Shape;4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39" y="3731246"/>
            <a:ext cx="10478721" cy="1047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p16"/>
          <p:cNvCxnSpPr/>
          <p:nvPr/>
        </p:nvCxnSpPr>
        <p:spPr>
          <a:xfrm>
            <a:off x="888897" y="5231580"/>
            <a:ext cx="10459156" cy="0"/>
          </a:xfrm>
          <a:prstGeom prst="straightConnector1">
            <a:avLst/>
          </a:prstGeom>
          <a:noFill/>
          <a:ln w="127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44E8-715A-2312-C710-936A52C8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Background: The literacy challenge in 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CA6BF-8F77-22DD-1532-A63459729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91D14-9EE2-A49F-B900-5739805B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89" y="1567688"/>
            <a:ext cx="8964222" cy="4492741"/>
          </a:xfrm>
          <a:prstGeom prst="rect">
            <a:avLst/>
          </a:prstGeom>
        </p:spPr>
      </p:pic>
      <p:pic>
        <p:nvPicPr>
          <p:cNvPr id="5" name="Google Shape;113;p2">
            <a:extLst>
              <a:ext uri="{FF2B5EF4-FFF2-40B4-BE49-F238E27FC236}">
                <a16:creationId xmlns:a16="http://schemas.microsoft.com/office/drawing/2014/main" id="{886A96F8-C24C-5B29-AD62-FE9FEA2019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1532" y="2792282"/>
            <a:ext cx="1324536" cy="142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4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4E984-F831-6146-D23D-519506BA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15DA-1969-49A3-04D2-4AFC579B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Background: The literacy challenge in 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6FC8-F662-833D-3960-831990F4F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17B75F2-83BA-13EB-3964-A3DD6DA38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454537"/>
              </p:ext>
            </p:extLst>
          </p:nvPr>
        </p:nvGraphicFramePr>
        <p:xfrm>
          <a:off x="1735016" y="1459524"/>
          <a:ext cx="8475785" cy="44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4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9EBF-32A4-AB9C-2891-60943B3C0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31C9-1F0F-BF7B-43E5-F38BEC0C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Background: The literacy challenge in 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A65DB-891C-DAFF-D23A-A19335AC1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1F30F9-2BEE-D929-98B0-6F8CACB25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FD96CC9-88C7-2A96-9121-B21345ACEB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5016" y="1459524"/>
          <a:ext cx="8475785" cy="44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18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3D91-3B8D-4368-F8C0-99B9C661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316B-C84C-B507-0253-BA7813F5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Background: The literacy challenge in 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74B4C-33B2-D32B-3041-4118DC513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8DBEB7-15C0-0134-D372-97679D549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F48D88E-3583-6B68-7335-AE811454F6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5016" y="1459524"/>
          <a:ext cx="8475785" cy="44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66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004A-9435-1452-5E33-494ECAD9D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A3D9-66F5-322E-E8D2-44423664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Early Grade Reading Study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E47B-143E-FD20-5906-86C616FA6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4D06E1-03A5-6D13-F8AF-E97EA88D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1C09A-F58B-36CF-4B85-8EA91875E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DEF39-6156-1693-02C8-4E0DD03B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2148894"/>
            <a:ext cx="11603069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1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6394-0568-3859-EDFD-B7263444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15D0D"/>
                </a:solidFill>
              </a:rPr>
              <a:t>Can the impact of coaching be achieved in ways are more “</a:t>
            </a:r>
            <a:r>
              <a:rPr lang="en-US" dirty="0" err="1">
                <a:solidFill>
                  <a:srgbClr val="815D0D"/>
                </a:solidFill>
              </a:rPr>
              <a:t>scaleable</a:t>
            </a:r>
            <a:r>
              <a:rPr lang="en-US" dirty="0">
                <a:solidFill>
                  <a:srgbClr val="815D0D"/>
                </a:solidFill>
              </a:rPr>
              <a:t>”?</a:t>
            </a:r>
            <a:endParaRPr lang="en-ZA" dirty="0">
              <a:solidFill>
                <a:srgbClr val="815D0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96C5A-1A80-77B9-FE31-F6165A550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solidFill>
                  <a:srgbClr val="275316"/>
                </a:solidFill>
                <a:latin typeface="Roboto"/>
                <a:ea typeface="Roboto"/>
                <a:cs typeface="Roboto"/>
              </a:rPr>
              <a:t>Virtual Coaching?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b="1" dirty="0">
              <a:solidFill>
                <a:srgbClr val="275316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solidFill>
                  <a:srgbClr val="275316"/>
                </a:solidFill>
                <a:latin typeface="Roboto"/>
                <a:ea typeface="Roboto"/>
                <a:cs typeface="Roboto"/>
              </a:rPr>
              <a:t>Internal coaching by School Head of Department?</a:t>
            </a:r>
            <a:endParaRPr lang="en-ZA" b="1" dirty="0">
              <a:solidFill>
                <a:srgbClr val="275316"/>
              </a:solidFill>
              <a:latin typeface="Roboto"/>
              <a:ea typeface="Roboto"/>
              <a:cs typeface="Roboto"/>
            </a:endParaRPr>
          </a:p>
          <a:p>
            <a:endParaRPr lang="en-ZA" dirty="0"/>
          </a:p>
        </p:txBody>
      </p:sp>
      <p:pic>
        <p:nvPicPr>
          <p:cNvPr id="4" name="Google Shape;149;p2">
            <a:extLst>
              <a:ext uri="{FF2B5EF4-FFF2-40B4-BE49-F238E27FC236}">
                <a16:creationId xmlns:a16="http://schemas.microsoft.com/office/drawing/2014/main" id="{048073B4-7CE9-8CC9-8EEF-D4AA0D6BB6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9708" y="4906370"/>
            <a:ext cx="5186654" cy="1250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11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1881-0EFA-4C60-3663-2DF17F29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46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15D0D"/>
                </a:solidFill>
              </a:rPr>
              <a:t>Challenges and Opportunities of Scaling</a:t>
            </a:r>
            <a:br>
              <a:rPr lang="en-US" dirty="0">
                <a:solidFill>
                  <a:srgbClr val="815D0D"/>
                </a:solidFill>
              </a:rPr>
            </a:br>
            <a:r>
              <a:rPr lang="en-US" sz="3600" dirty="0">
                <a:solidFill>
                  <a:srgbClr val="815D0D"/>
                </a:solidFill>
              </a:rPr>
              <a:t>-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DH Coaching can work if…. 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5E45-D161-A5CB-A8DD-E8395ADF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7ADF8-E927-510E-C85E-AF7BA6EC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36"/>
            <a:ext cx="12192000" cy="5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DEAB-BCD7-9C80-E0F1-7C9667FB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5D0D"/>
                </a:solidFill>
              </a:rPr>
              <a:t>Costing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60451-9537-10BE-DF5B-2264A3E4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3DA56-F9BC-DC02-94F3-C321DB56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85" y="1740090"/>
            <a:ext cx="8748108" cy="50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168</Words>
  <Application>Microsoft Office PowerPoint</Application>
  <PresentationFormat>Widescreen</PresentationFormat>
  <Paragraphs>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Poppins Light</vt:lpstr>
      <vt:lpstr>Poppins</vt:lpstr>
      <vt:lpstr>Aptos</vt:lpstr>
      <vt:lpstr>Roboto</vt:lpstr>
      <vt:lpstr>Arial</vt:lpstr>
      <vt:lpstr>Play</vt:lpstr>
      <vt:lpstr>Office Theme</vt:lpstr>
      <vt:lpstr>EGRS Synthesis Report</vt:lpstr>
      <vt:lpstr>Background: The literacy challenge in SA</vt:lpstr>
      <vt:lpstr>Background: The literacy challenge in SA</vt:lpstr>
      <vt:lpstr>Background: The literacy challenge in SA</vt:lpstr>
      <vt:lpstr>Background: The literacy challenge in SA</vt:lpstr>
      <vt:lpstr>Early Grade Reading Study 1</vt:lpstr>
      <vt:lpstr>Can the impact of coaching be achieved in ways are more “scaleable”?</vt:lpstr>
      <vt:lpstr>Challenges and Opportunities of Scaling - DH Coaching can work if…. </vt:lpstr>
      <vt:lpstr>Costing</vt:lpstr>
      <vt:lpstr>Costing</vt:lpstr>
      <vt:lpstr>Implementation modalities</vt:lpstr>
      <vt:lpstr>Long run impacts</vt:lpstr>
      <vt:lpstr>Language and language transitions</vt:lpstr>
      <vt:lpstr>Mapping EGRS to WWH Framework</vt:lpstr>
      <vt:lpstr>Overview of the studies in the EGRS Series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Mohohlwane, Nompumelelo</dc:creator>
  <cp:lastModifiedBy>Taylor, Stephen</cp:lastModifiedBy>
  <cp:revision>2</cp:revision>
  <dcterms:created xsi:type="dcterms:W3CDTF">2024-06-23T19:10:13Z</dcterms:created>
  <dcterms:modified xsi:type="dcterms:W3CDTF">2025-07-02T16:10:31Z</dcterms:modified>
</cp:coreProperties>
</file>